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Caveat"/>
      <p:regular r:id="rId22"/>
      <p:bold r:id="rId23"/>
    </p:embeddedFont>
    <p:embeddedFont>
      <p:font typeface="Poppins"/>
      <p:regular r:id="rId24"/>
      <p:bold r:id="rId25"/>
      <p:italic r:id="rId26"/>
      <p:boldItalic r:id="rId27"/>
    </p:embeddedFont>
    <p:embeddedFont>
      <p:font typeface="Catamaran Thin"/>
      <p:regular r:id="rId28"/>
      <p:bold r:id="rId29"/>
    </p:embeddedFont>
    <p:embeddedFont>
      <p:font typeface="Raleway Thin"/>
      <p:bold r:id="rId30"/>
      <p:boldItalic r:id="rId31"/>
    </p:embeddedFont>
    <p:embeddedFont>
      <p:font typeface="Livvic"/>
      <p:regular r:id="rId32"/>
      <p:bold r:id="rId33"/>
      <p:italic r:id="rId34"/>
      <p:boldItalic r:id="rId35"/>
    </p:embeddedFont>
    <p:embeddedFont>
      <p:font typeface="Poppins ExtraBold"/>
      <p:bold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font" Target="fonts/Raleway-italic.fntdata"/><Relationship Id="rId41" Type="http://schemas.openxmlformats.org/officeDocument/2006/relationships/font" Target="fonts/OpenSans-boldItalic.fntdata"/><Relationship Id="rId22" Type="http://schemas.openxmlformats.org/officeDocument/2006/relationships/font" Target="fonts/Caveat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Poppins-regular.fntdata"/><Relationship Id="rId23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schemas.openxmlformats.org/officeDocument/2006/relationships/font" Target="fonts/CatamaranThin-regular.fntdata"/><Relationship Id="rId27" Type="http://schemas.openxmlformats.org/officeDocument/2006/relationships/font" Target="fonts/Poppi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tamaranThin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Thin-boldItalic.fntdata"/><Relationship Id="rId30" Type="http://schemas.openxmlformats.org/officeDocument/2006/relationships/font" Target="fonts/RalewayThin-bold.fntdata"/><Relationship Id="rId11" Type="http://schemas.openxmlformats.org/officeDocument/2006/relationships/slide" Target="slides/slide7.xml"/><Relationship Id="rId33" Type="http://schemas.openxmlformats.org/officeDocument/2006/relationships/font" Target="fonts/Livvic-bold.fntdata"/><Relationship Id="rId10" Type="http://schemas.openxmlformats.org/officeDocument/2006/relationships/slide" Target="slides/slide6.xml"/><Relationship Id="rId32" Type="http://schemas.openxmlformats.org/officeDocument/2006/relationships/font" Target="fonts/Livvic-regular.fntdata"/><Relationship Id="rId13" Type="http://schemas.openxmlformats.org/officeDocument/2006/relationships/slide" Target="slides/slide9.xml"/><Relationship Id="rId35" Type="http://schemas.openxmlformats.org/officeDocument/2006/relationships/font" Target="fonts/Livvic-boldItalic.fntdata"/><Relationship Id="rId12" Type="http://schemas.openxmlformats.org/officeDocument/2006/relationships/slide" Target="slides/slide8.xml"/><Relationship Id="rId34" Type="http://schemas.openxmlformats.org/officeDocument/2006/relationships/font" Target="fonts/Livvic-italic.fntdata"/><Relationship Id="rId15" Type="http://schemas.openxmlformats.org/officeDocument/2006/relationships/slide" Target="slides/slide11.xml"/><Relationship Id="rId37" Type="http://schemas.openxmlformats.org/officeDocument/2006/relationships/font" Target="fonts/PoppinsExtraBold-boldItalic.fntdata"/><Relationship Id="rId14" Type="http://schemas.openxmlformats.org/officeDocument/2006/relationships/slide" Target="slides/slide10.xml"/><Relationship Id="rId36" Type="http://schemas.openxmlformats.org/officeDocument/2006/relationships/font" Target="fonts/PoppinsExtraBold-bold.fntdata"/><Relationship Id="rId17" Type="http://schemas.openxmlformats.org/officeDocument/2006/relationships/slide" Target="slides/slide13.xml"/><Relationship Id="rId39" Type="http://schemas.openxmlformats.org/officeDocument/2006/relationships/font" Target="fonts/OpenSans-bold.fntdata"/><Relationship Id="rId16" Type="http://schemas.openxmlformats.org/officeDocument/2006/relationships/slide" Target="slides/slide12.xml"/><Relationship Id="rId38" Type="http://schemas.openxmlformats.org/officeDocument/2006/relationships/font" Target="fonts/OpenSans-regular.fntdata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c20c95e6d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ec20c95e6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c20c95e6d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c20c95e6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c20c95e6d_0_1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c20c95e6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2f40c5170_0_2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2f40c517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c20c95e6d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c20c95e6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7b6783810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7b678381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c20c95e6d_0_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c20c95e6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9273fa7b4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9273fa7b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2513b7344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2513b734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2513b7344_1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2513b7344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20c95e6d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c20c95e6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evel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ed">
  <p:cSld name="BLANK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11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4343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4343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i="1" sz="3000">
                <a:solidFill>
                  <a:srgbClr val="434343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i="1" sz="3000">
                <a:solidFill>
                  <a:srgbClr val="434343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i="1" sz="3000">
                <a:solidFill>
                  <a:srgbClr val="434343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i="1" sz="3000">
                <a:solidFill>
                  <a:srgbClr val="434343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i="1" sz="3000">
                <a:solidFill>
                  <a:srgbClr val="434343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i="1" sz="3000">
                <a:solidFill>
                  <a:srgbClr val="434343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i="1" sz="3000">
                <a:solidFill>
                  <a:srgbClr val="434343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i="1" sz="3000">
                <a:solidFill>
                  <a:srgbClr val="434343"/>
                </a:solidFill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i="1"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12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5" name="Google Shape;35;p7"/>
          <p:cNvSpPr txBox="1"/>
          <p:nvPr>
            <p:ph idx="3" type="body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7223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●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○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■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●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○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■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●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○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■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 flipH="1" rot="10800000">
            <a:off x="9513" y="2168478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2"/>
          <p:cNvSpPr txBox="1"/>
          <p:nvPr>
            <p:ph type="ctrTitle"/>
          </p:nvPr>
        </p:nvSpPr>
        <p:spPr>
          <a:xfrm>
            <a:off x="507750" y="742825"/>
            <a:ext cx="5835300" cy="15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How to properly leverage an appointment setter? </a:t>
            </a:r>
            <a:endParaRPr b="1" sz="39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5" name="Google Shape;55;p12"/>
          <p:cNvPicPr preferRelativeResize="0"/>
          <p:nvPr/>
        </p:nvPicPr>
        <p:blipFill rotWithShape="1">
          <a:blip r:embed="rId3">
            <a:alphaModFix/>
          </a:blip>
          <a:srcRect b="32675" l="13541" r="13534" t="18496"/>
          <a:stretch/>
        </p:blipFill>
        <p:spPr>
          <a:xfrm>
            <a:off x="6343048" y="1234425"/>
            <a:ext cx="1967700" cy="197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/>
          <p:nvPr>
            <p:ph idx="4294967295" type="title"/>
          </p:nvPr>
        </p:nvSpPr>
        <p:spPr>
          <a:xfrm>
            <a:off x="5525851" y="3265100"/>
            <a:ext cx="2784900" cy="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599"/>
                </a:solidFill>
                <a:latin typeface="Caveat"/>
                <a:ea typeface="Caveat"/>
                <a:cs typeface="Caveat"/>
                <a:sym typeface="Caveat"/>
              </a:rPr>
              <a:t>Paulson Thomas, MBA</a:t>
            </a:r>
            <a:endParaRPr b="1" sz="1800">
              <a:solidFill>
                <a:srgbClr val="FFE59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393" y="2993963"/>
            <a:ext cx="1002782" cy="100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2778" y="3996750"/>
            <a:ext cx="1468223" cy="3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/>
          <p:nvPr>
            <p:ph idx="4294967295" type="title"/>
          </p:nvPr>
        </p:nvSpPr>
        <p:spPr>
          <a:xfrm>
            <a:off x="6280675" y="3664950"/>
            <a:ext cx="23343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Director of Business Development</a:t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"/>
          <p:cNvSpPr txBox="1"/>
          <p:nvPr>
            <p:ph type="title"/>
          </p:nvPr>
        </p:nvSpPr>
        <p:spPr>
          <a:xfrm>
            <a:off x="877600" y="384150"/>
            <a:ext cx="7751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Sales Enablement: </a:t>
            </a:r>
            <a:endParaRPr b="1" sz="26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4" name="Google Shape;214;p21"/>
          <p:cNvSpPr txBox="1"/>
          <p:nvPr>
            <p:ph type="title"/>
          </p:nvPr>
        </p:nvSpPr>
        <p:spPr>
          <a:xfrm>
            <a:off x="922000" y="1069580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Appointment Setters: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Scripts versus Frameworks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 ask yourself: </a:t>
            </a:r>
            <a:b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are the qualifications points that should be included in your sales enablement process?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2"/>
          <p:cNvSpPr txBox="1"/>
          <p:nvPr>
            <p:ph type="title"/>
          </p:nvPr>
        </p:nvSpPr>
        <p:spPr>
          <a:xfrm>
            <a:off x="870200" y="769000"/>
            <a:ext cx="7751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Measuring the right results</a:t>
            </a:r>
            <a:endParaRPr b="1" sz="26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22"/>
          <p:cNvSpPr txBox="1"/>
          <p:nvPr>
            <p:ph type="title"/>
          </p:nvPr>
        </p:nvSpPr>
        <p:spPr>
          <a:xfrm>
            <a:off x="922000" y="1587630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many total leads versus How many total qualified leads = ?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many total engagements are generated with appointment setting?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FF2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FF2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FFF2C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>
              <a:solidFill>
                <a:srgbClr val="FFF2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3"/>
          <p:cNvSpPr txBox="1"/>
          <p:nvPr>
            <p:ph type="title"/>
          </p:nvPr>
        </p:nvSpPr>
        <p:spPr>
          <a:xfrm>
            <a:off x="870200" y="769000"/>
            <a:ext cx="7751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Data to consider: </a:t>
            </a:r>
            <a:endParaRPr b="1" sz="26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23"/>
          <p:cNvSpPr txBox="1"/>
          <p:nvPr>
            <p:ph type="title"/>
          </p:nvPr>
        </p:nvSpPr>
        <p:spPr>
          <a:xfrm>
            <a:off x="922000" y="1587630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3C47D"/>
                </a:solidFill>
                <a:latin typeface="Poppins"/>
                <a:ea typeface="Poppins"/>
                <a:cs typeface="Poppins"/>
                <a:sym typeface="Poppins"/>
              </a:rPr>
              <a:t>Total Number of Leads</a:t>
            </a:r>
            <a:endParaRPr sz="1600">
              <a:solidFill>
                <a:srgbClr val="93C47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3C47D"/>
                </a:solidFill>
                <a:latin typeface="Poppins"/>
                <a:ea typeface="Poppins"/>
                <a:cs typeface="Poppins"/>
                <a:sym typeface="Poppins"/>
              </a:rPr>
              <a:t>Total Number of Prospects</a:t>
            </a:r>
            <a:endParaRPr sz="1600">
              <a:solidFill>
                <a:srgbClr val="93C47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3C47D"/>
                </a:solidFill>
                <a:latin typeface="Poppins"/>
                <a:ea typeface="Poppins"/>
                <a:cs typeface="Poppins"/>
                <a:sym typeface="Poppins"/>
              </a:rPr>
              <a:t>Total Number of Intro Calls</a:t>
            </a:r>
            <a:endParaRPr sz="1600">
              <a:solidFill>
                <a:srgbClr val="93C47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3C47D"/>
                </a:solidFill>
                <a:latin typeface="Poppins"/>
                <a:ea typeface="Poppins"/>
                <a:cs typeface="Poppins"/>
                <a:sym typeface="Poppins"/>
              </a:rPr>
              <a:t>Total Number of Interested Prospects</a:t>
            </a:r>
            <a:endParaRPr sz="1600">
              <a:solidFill>
                <a:srgbClr val="93C47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3C47D"/>
                </a:solidFill>
                <a:latin typeface="Poppins"/>
                <a:ea typeface="Poppins"/>
                <a:cs typeface="Poppins"/>
                <a:sym typeface="Poppins"/>
              </a:rPr>
              <a:t>Total Number of Demo Scheduled</a:t>
            </a:r>
            <a:endParaRPr sz="1600">
              <a:solidFill>
                <a:srgbClr val="93C47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Total Number of Demo Shows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Total Number of Proposals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Total Number of Closed Clients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FF2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FFF2C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>
              <a:solidFill>
                <a:srgbClr val="FFF2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/>
          <p:nvPr/>
        </p:nvSpPr>
        <p:spPr>
          <a:xfrm flipH="1" rot="10800000">
            <a:off x="9525" y="2168478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4"/>
          <p:cNvSpPr txBox="1"/>
          <p:nvPr>
            <p:ph idx="4294967295" type="ctrTitle"/>
          </p:nvPr>
        </p:nvSpPr>
        <p:spPr>
          <a:xfrm>
            <a:off x="667925" y="199185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Takeaways!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flipH="1" rot="10800000">
            <a:off x="9525" y="2168478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4432019" y="2115916"/>
            <a:ext cx="2440200" cy="2440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4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695C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551762" y="1674203"/>
            <a:ext cx="1423800" cy="14238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3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695C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3210578" y="3238439"/>
            <a:ext cx="1498800" cy="14988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4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695C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5872409" y="1490643"/>
            <a:ext cx="1030200" cy="1030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3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695C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9" name="Google Shape;69;p13"/>
          <p:cNvSpPr txBox="1"/>
          <p:nvPr>
            <p:ph type="title"/>
          </p:nvPr>
        </p:nvSpPr>
        <p:spPr>
          <a:xfrm>
            <a:off x="4432025" y="2870325"/>
            <a:ext cx="2440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Appointments?</a:t>
            </a:r>
            <a:endParaRPr b="1"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3"/>
          <p:cNvSpPr txBox="1"/>
          <p:nvPr>
            <p:ph type="title"/>
          </p:nvPr>
        </p:nvSpPr>
        <p:spPr>
          <a:xfrm>
            <a:off x="3551750" y="2049925"/>
            <a:ext cx="1423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Demos?</a:t>
            </a:r>
            <a:endParaRPr b="1"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1" name="Google Shape;71;p13"/>
          <p:cNvGrpSpPr/>
          <p:nvPr/>
        </p:nvGrpSpPr>
        <p:grpSpPr>
          <a:xfrm>
            <a:off x="2241392" y="1375404"/>
            <a:ext cx="2709010" cy="3543525"/>
            <a:chOff x="2256567" y="1075254"/>
            <a:chExt cx="2709010" cy="3543525"/>
          </a:xfrm>
        </p:grpSpPr>
        <p:sp>
          <p:nvSpPr>
            <p:cNvPr id="72" name="Google Shape;72;p13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FFF">
                <a:alpha val="5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FFFF">
                <a:alpha val="5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FFFF">
                <a:alpha val="825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FFFF">
                <a:alpha val="825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sp>
        <p:nvSpPr>
          <p:cNvPr id="77" name="Google Shape;77;p13"/>
          <p:cNvSpPr txBox="1"/>
          <p:nvPr>
            <p:ph type="title"/>
          </p:nvPr>
        </p:nvSpPr>
        <p:spPr>
          <a:xfrm>
            <a:off x="3248075" y="3492550"/>
            <a:ext cx="1423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Team Management?</a:t>
            </a:r>
            <a:endParaRPr b="1"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5872400" y="1823300"/>
            <a:ext cx="1030200" cy="5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Intro calls?</a:t>
            </a:r>
            <a:endParaRPr b="1" sz="9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3"/>
          <p:cNvSpPr txBox="1"/>
          <p:nvPr>
            <p:ph type="title"/>
          </p:nvPr>
        </p:nvSpPr>
        <p:spPr>
          <a:xfrm>
            <a:off x="922000" y="544350"/>
            <a:ext cx="6866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E599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Challenge:</a:t>
            </a:r>
            <a:endParaRPr sz="2200">
              <a:solidFill>
                <a:srgbClr val="FFE599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80" name="Google Shape;80;p13"/>
          <p:cNvSpPr txBox="1"/>
          <p:nvPr>
            <p:ph type="title"/>
          </p:nvPr>
        </p:nvSpPr>
        <p:spPr>
          <a:xfrm>
            <a:off x="2669700" y="2411900"/>
            <a:ext cx="691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Bookings?</a:t>
            </a:r>
            <a:endParaRPr b="1" sz="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3808212" y="544352"/>
            <a:ext cx="303520" cy="2760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922000" y="92482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How to properly leverage an appointment setter? </a:t>
            </a:r>
            <a:endParaRPr b="1" sz="20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4"/>
          <p:cNvSpPr txBox="1"/>
          <p:nvPr>
            <p:ph type="title"/>
          </p:nvPr>
        </p:nvSpPr>
        <p:spPr>
          <a:xfrm>
            <a:off x="1035550" y="1763480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AutoNum type="arabicParenR"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Proper Agency Pipeline Volume that is needed for an appointment setter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AutoNum type="arabicParenR"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Sales enablement is key for your appointment setter to be successful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AutoNum type="arabicParenR"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Measuring the results is critical to growing and expanding your sales activities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922000" y="454725"/>
            <a:ext cx="7182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Recommended SaaS Pricing Model</a:t>
            </a:r>
            <a:endParaRPr b="1" sz="31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5" name="Google Shape;95;p15"/>
          <p:cNvCxnSpPr/>
          <p:nvPr/>
        </p:nvCxnSpPr>
        <p:spPr>
          <a:xfrm flipH="1" rot="10800000">
            <a:off x="3654397" y="2089824"/>
            <a:ext cx="1999800" cy="11670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5"/>
          <p:cNvCxnSpPr/>
          <p:nvPr/>
        </p:nvCxnSpPr>
        <p:spPr>
          <a:xfrm>
            <a:off x="5664862" y="2094885"/>
            <a:ext cx="2107200" cy="1156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5"/>
          <p:cNvSpPr txBox="1"/>
          <p:nvPr>
            <p:ph type="title"/>
          </p:nvPr>
        </p:nvSpPr>
        <p:spPr>
          <a:xfrm>
            <a:off x="2627280" y="3315225"/>
            <a:ext cx="2263200" cy="1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rgbClr val="FFF2CC"/>
                </a:solidFill>
                <a:latin typeface="Poppins"/>
                <a:ea typeface="Poppins"/>
                <a:cs typeface="Poppins"/>
                <a:sym typeface="Poppins"/>
              </a:rPr>
              <a:t>Core offer:</a:t>
            </a:r>
            <a:endParaRPr i="1" sz="1600">
              <a:solidFill>
                <a:srgbClr val="FFF2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rgbClr val="FFF2C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$297 monthly + $297 one time setup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FF2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4717481" y="1388850"/>
            <a:ext cx="24492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FFF2CC"/>
                </a:solidFill>
                <a:latin typeface="Poppins"/>
                <a:ea typeface="Poppins"/>
                <a:cs typeface="Poppins"/>
                <a:sym typeface="Poppins"/>
              </a:rPr>
              <a:t>Maintenance offer: </a:t>
            </a:r>
            <a:endParaRPr i="1" sz="1400">
              <a:solidFill>
                <a:srgbClr val="FFF2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$1300 + $297 = $1597</a:t>
            </a:r>
            <a:r>
              <a:rPr lang="en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7010272" y="3362597"/>
            <a:ext cx="1634400" cy="1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FFF2CC"/>
                </a:solidFill>
                <a:latin typeface="Poppins"/>
                <a:ea typeface="Poppins"/>
                <a:cs typeface="Poppins"/>
                <a:sym typeface="Poppins"/>
              </a:rPr>
              <a:t>Downsell </a:t>
            </a:r>
            <a:r>
              <a:rPr i="1" lang="en" sz="1400">
                <a:solidFill>
                  <a:srgbClr val="FFF2CC"/>
                </a:solidFill>
                <a:latin typeface="Poppins"/>
                <a:ea typeface="Poppins"/>
                <a:cs typeface="Poppins"/>
                <a:sym typeface="Poppins"/>
              </a:rPr>
              <a:t>Offer: </a:t>
            </a: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$297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0" name="Google Shape;100;p15"/>
          <p:cNvCxnSpPr/>
          <p:nvPr/>
        </p:nvCxnSpPr>
        <p:spPr>
          <a:xfrm>
            <a:off x="495850" y="3263725"/>
            <a:ext cx="31308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5"/>
          <p:cNvSpPr txBox="1"/>
          <p:nvPr/>
        </p:nvSpPr>
        <p:spPr>
          <a:xfrm>
            <a:off x="174600" y="3315225"/>
            <a:ext cx="3000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FFF2CC"/>
                </a:solidFill>
                <a:latin typeface="Poppins"/>
                <a:ea typeface="Poppins"/>
                <a:cs typeface="Poppins"/>
                <a:sym typeface="Poppins"/>
              </a:rPr>
              <a:t>Gateway offers</a:t>
            </a:r>
            <a:endParaRPr i="1" sz="1600">
              <a:solidFill>
                <a:srgbClr val="FFF2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Retention Campaigns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Newsletter blasts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Conditional Trials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Reputation Management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870200" y="911800"/>
            <a:ext cx="7751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Sales Unit Structure</a:t>
            </a:r>
            <a:endParaRPr b="1" sz="26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6"/>
          <p:cNvSpPr txBox="1"/>
          <p:nvPr>
            <p:ph type="title"/>
          </p:nvPr>
        </p:nvSpPr>
        <p:spPr>
          <a:xfrm>
            <a:off x="936825" y="1132605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Sales Team buildout: </a:t>
            </a:r>
            <a:endParaRPr b="1" i="1" sz="16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Classic Sales Unit: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Prospector						Appointment Setter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Closer								Business Dev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>
            <p:ph type="title"/>
          </p:nvPr>
        </p:nvSpPr>
        <p:spPr>
          <a:xfrm>
            <a:off x="763050" y="40637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Sales enablement: Bridge walking method</a:t>
            </a:r>
            <a:endParaRPr b="1" sz="22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5232151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4522206" y="2873004"/>
            <a:ext cx="309900" cy="847500"/>
          </a:xfrm>
          <a:prstGeom prst="rect">
            <a:avLst/>
          </a:prstGeom>
          <a:solidFill>
            <a:srgbClr val="A9B9D3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7009476" y="2873004"/>
            <a:ext cx="309900" cy="847500"/>
          </a:xfrm>
          <a:prstGeom prst="rect">
            <a:avLst/>
          </a:prstGeom>
          <a:solidFill>
            <a:srgbClr val="A9B9D3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1931638" y="2873004"/>
            <a:ext cx="309900" cy="847500"/>
          </a:xfrm>
          <a:prstGeom prst="rect">
            <a:avLst/>
          </a:prstGeom>
          <a:solidFill>
            <a:srgbClr val="A9B9D3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" name="Google Shape;120;p17"/>
          <p:cNvGrpSpPr/>
          <p:nvPr/>
        </p:nvGrpSpPr>
        <p:grpSpPr>
          <a:xfrm>
            <a:off x="1931597" y="1809943"/>
            <a:ext cx="5276398" cy="197425"/>
            <a:chOff x="1464850" y="436376"/>
            <a:chExt cx="6001362" cy="222300"/>
          </a:xfrm>
        </p:grpSpPr>
        <p:sp>
          <p:nvSpPr>
            <p:cNvPr id="121" name="Google Shape;121;p17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6" name="Google Shape;126;p17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17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17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7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30" name="Google Shape;130;p17"/>
          <p:cNvCxnSpPr/>
          <p:nvPr/>
        </p:nvCxnSpPr>
        <p:spPr>
          <a:xfrm rot="10800000">
            <a:off x="4608755" y="1917722"/>
            <a:ext cx="0" cy="1801200"/>
          </a:xfrm>
          <a:prstGeom prst="straightConnector1">
            <a:avLst/>
          </a:prstGeom>
          <a:noFill/>
          <a:ln cap="flat" cmpd="sng" w="19050">
            <a:solidFill>
              <a:srgbClr val="556D9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7"/>
          <p:cNvSpPr txBox="1"/>
          <p:nvPr/>
        </p:nvSpPr>
        <p:spPr>
          <a:xfrm>
            <a:off x="2348287" y="3134900"/>
            <a:ext cx="1871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Volume to Revenue</a:t>
            </a:r>
            <a:endParaRPr sz="12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2331537" y="2871425"/>
            <a:ext cx="1786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Numbers</a:t>
            </a:r>
            <a:endParaRPr b="1" sz="16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cxnSp>
        <p:nvCxnSpPr>
          <p:cNvPr id="133" name="Google Shape;133;p17"/>
          <p:cNvCxnSpPr>
            <a:endCxn id="121" idx="2"/>
          </p:cNvCxnSpPr>
          <p:nvPr/>
        </p:nvCxnSpPr>
        <p:spPr>
          <a:xfrm flipH="1" rot="10800000">
            <a:off x="2017020" y="2007368"/>
            <a:ext cx="12300" cy="1625700"/>
          </a:xfrm>
          <a:prstGeom prst="straightConnector1">
            <a:avLst/>
          </a:prstGeom>
          <a:noFill/>
          <a:ln cap="flat" cmpd="sng" w="19050">
            <a:solidFill>
              <a:srgbClr val="556D9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17"/>
          <p:cNvSpPr txBox="1"/>
          <p:nvPr/>
        </p:nvSpPr>
        <p:spPr>
          <a:xfrm>
            <a:off x="4858587" y="3118487"/>
            <a:ext cx="1628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If then what</a:t>
            </a:r>
            <a:endParaRPr sz="12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4841847" y="2855000"/>
            <a:ext cx="2157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Conditions</a:t>
            </a:r>
            <a:endParaRPr b="1" sz="16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cxnSp>
        <p:nvCxnSpPr>
          <p:cNvPr id="136" name="Google Shape;136;p17"/>
          <p:cNvCxnSpPr/>
          <p:nvPr/>
        </p:nvCxnSpPr>
        <p:spPr>
          <a:xfrm rot="10800000">
            <a:off x="7112774" y="1917722"/>
            <a:ext cx="0" cy="1801200"/>
          </a:xfrm>
          <a:prstGeom prst="straightConnector1">
            <a:avLst/>
          </a:prstGeom>
          <a:noFill/>
          <a:ln cap="flat" cmpd="sng" w="19050">
            <a:solidFill>
              <a:srgbClr val="556D9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17"/>
          <p:cNvSpPr txBox="1"/>
          <p:nvPr/>
        </p:nvSpPr>
        <p:spPr>
          <a:xfrm>
            <a:off x="7329139" y="3131138"/>
            <a:ext cx="2157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How to when</a:t>
            </a:r>
            <a:endParaRPr sz="12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7329137" y="2871413"/>
            <a:ext cx="22656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Decisions</a:t>
            </a:r>
            <a:endParaRPr b="1" sz="15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539664" y="3131125"/>
            <a:ext cx="2157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Let them talk</a:t>
            </a:r>
            <a:endParaRPr sz="12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539662" y="2892950"/>
            <a:ext cx="22656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Their Story</a:t>
            </a:r>
            <a:endParaRPr b="1" sz="15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 txBox="1"/>
          <p:nvPr>
            <p:ph type="title"/>
          </p:nvPr>
        </p:nvSpPr>
        <p:spPr>
          <a:xfrm>
            <a:off x="763050" y="40637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Sales Enablement: Channel Gating 1</a:t>
            </a:r>
            <a:endParaRPr b="1" sz="26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5232151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4522206" y="2873004"/>
            <a:ext cx="309900" cy="847500"/>
          </a:xfrm>
          <a:prstGeom prst="rect">
            <a:avLst/>
          </a:prstGeom>
          <a:solidFill>
            <a:srgbClr val="A9B9D3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7009476" y="2873004"/>
            <a:ext cx="309900" cy="847500"/>
          </a:xfrm>
          <a:prstGeom prst="rect">
            <a:avLst/>
          </a:prstGeom>
          <a:solidFill>
            <a:srgbClr val="A9B9D3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1931638" y="2873004"/>
            <a:ext cx="309900" cy="847500"/>
          </a:xfrm>
          <a:prstGeom prst="rect">
            <a:avLst/>
          </a:prstGeom>
          <a:solidFill>
            <a:srgbClr val="A9B9D3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8"/>
          <p:cNvGrpSpPr/>
          <p:nvPr/>
        </p:nvGrpSpPr>
        <p:grpSpPr>
          <a:xfrm>
            <a:off x="1931597" y="1809943"/>
            <a:ext cx="5276398" cy="197425"/>
            <a:chOff x="1464850" y="436376"/>
            <a:chExt cx="6001362" cy="222300"/>
          </a:xfrm>
        </p:grpSpPr>
        <p:sp>
          <p:nvSpPr>
            <p:cNvPr id="152" name="Google Shape;152;p18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7" name="Google Shape;157;p18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" name="Google Shape;158;p18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Google Shape;159;p18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" name="Google Shape;160;p18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61" name="Google Shape;161;p18"/>
          <p:cNvCxnSpPr/>
          <p:nvPr/>
        </p:nvCxnSpPr>
        <p:spPr>
          <a:xfrm rot="10800000">
            <a:off x="4608755" y="1917722"/>
            <a:ext cx="0" cy="1801200"/>
          </a:xfrm>
          <a:prstGeom prst="straightConnector1">
            <a:avLst/>
          </a:prstGeom>
          <a:noFill/>
          <a:ln cap="flat" cmpd="sng" w="19050">
            <a:solidFill>
              <a:srgbClr val="556D9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18"/>
          <p:cNvSpPr txBox="1"/>
          <p:nvPr/>
        </p:nvSpPr>
        <p:spPr>
          <a:xfrm>
            <a:off x="2348287" y="3134900"/>
            <a:ext cx="1871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2316737" y="2630675"/>
            <a:ext cx="1786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Activated </a:t>
            </a:r>
            <a:endParaRPr b="1" sz="16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Lead</a:t>
            </a:r>
            <a:endParaRPr b="1" sz="16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cxnSp>
        <p:nvCxnSpPr>
          <p:cNvPr id="164" name="Google Shape;164;p18"/>
          <p:cNvCxnSpPr>
            <a:endCxn id="152" idx="2"/>
          </p:cNvCxnSpPr>
          <p:nvPr/>
        </p:nvCxnSpPr>
        <p:spPr>
          <a:xfrm flipH="1" rot="10800000">
            <a:off x="2017020" y="2007368"/>
            <a:ext cx="12300" cy="1625700"/>
          </a:xfrm>
          <a:prstGeom prst="straightConnector1">
            <a:avLst/>
          </a:prstGeom>
          <a:noFill/>
          <a:ln cap="flat" cmpd="sng" w="19050">
            <a:solidFill>
              <a:srgbClr val="556D9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18"/>
          <p:cNvSpPr txBox="1"/>
          <p:nvPr/>
        </p:nvSpPr>
        <p:spPr>
          <a:xfrm>
            <a:off x="4858585" y="2630675"/>
            <a:ext cx="2157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Prospective</a:t>
            </a:r>
            <a:endParaRPr b="1" sz="16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Buyer </a:t>
            </a:r>
            <a:br>
              <a:rPr b="1" lang="en"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</a:br>
            <a:endParaRPr b="1" sz="16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cxnSp>
        <p:nvCxnSpPr>
          <p:cNvPr id="166" name="Google Shape;166;p18"/>
          <p:cNvCxnSpPr/>
          <p:nvPr/>
        </p:nvCxnSpPr>
        <p:spPr>
          <a:xfrm rot="10800000">
            <a:off x="7112774" y="1917722"/>
            <a:ext cx="0" cy="1801200"/>
          </a:xfrm>
          <a:prstGeom prst="straightConnector1">
            <a:avLst/>
          </a:prstGeom>
          <a:noFill/>
          <a:ln cap="flat" cmpd="sng" w="19050">
            <a:solidFill>
              <a:srgbClr val="556D9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18"/>
          <p:cNvSpPr txBox="1"/>
          <p:nvPr/>
        </p:nvSpPr>
        <p:spPr>
          <a:xfrm>
            <a:off x="7329137" y="2632563"/>
            <a:ext cx="22656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Confirmed </a:t>
            </a:r>
            <a:endParaRPr b="1" sz="15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Buyer</a:t>
            </a:r>
            <a:endParaRPr b="1" sz="15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539664" y="3131125"/>
            <a:ext cx="2157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539687" y="2630675"/>
            <a:ext cx="22656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Prospective</a:t>
            </a:r>
            <a:endParaRPr b="1" sz="15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Lead</a:t>
            </a:r>
            <a:endParaRPr b="1" sz="15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 txBox="1"/>
          <p:nvPr>
            <p:ph type="title"/>
          </p:nvPr>
        </p:nvSpPr>
        <p:spPr>
          <a:xfrm>
            <a:off x="763050" y="40637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Sales Enablement: </a:t>
            </a:r>
            <a:r>
              <a:rPr b="1" lang="en" sz="26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Channel Gating 2</a:t>
            </a:r>
            <a:endParaRPr b="1" sz="26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5232151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4522206" y="2873004"/>
            <a:ext cx="309900" cy="847500"/>
          </a:xfrm>
          <a:prstGeom prst="rect">
            <a:avLst/>
          </a:prstGeom>
          <a:solidFill>
            <a:srgbClr val="A9B9D3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/>
          <p:nvPr/>
        </p:nvSpPr>
        <p:spPr>
          <a:xfrm>
            <a:off x="7009476" y="2873004"/>
            <a:ext cx="309900" cy="847500"/>
          </a:xfrm>
          <a:prstGeom prst="rect">
            <a:avLst/>
          </a:prstGeom>
          <a:solidFill>
            <a:srgbClr val="A9B9D3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1931638" y="2873004"/>
            <a:ext cx="309900" cy="847500"/>
          </a:xfrm>
          <a:prstGeom prst="rect">
            <a:avLst/>
          </a:prstGeom>
          <a:solidFill>
            <a:srgbClr val="A9B9D3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19"/>
          <p:cNvGrpSpPr/>
          <p:nvPr/>
        </p:nvGrpSpPr>
        <p:grpSpPr>
          <a:xfrm>
            <a:off x="1931597" y="1809943"/>
            <a:ext cx="5276398" cy="197425"/>
            <a:chOff x="1464850" y="436376"/>
            <a:chExt cx="6001362" cy="222300"/>
          </a:xfrm>
        </p:grpSpPr>
        <p:sp>
          <p:nvSpPr>
            <p:cNvPr id="181" name="Google Shape;181;p19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solidFill>
              <a:srgbClr val="556D9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6" name="Google Shape;186;p19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19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19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19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90" name="Google Shape;190;p19"/>
          <p:cNvCxnSpPr/>
          <p:nvPr/>
        </p:nvCxnSpPr>
        <p:spPr>
          <a:xfrm rot="10800000">
            <a:off x="4608755" y="1917722"/>
            <a:ext cx="0" cy="1801200"/>
          </a:xfrm>
          <a:prstGeom prst="straightConnector1">
            <a:avLst/>
          </a:prstGeom>
          <a:noFill/>
          <a:ln cap="flat" cmpd="sng" w="19050">
            <a:solidFill>
              <a:srgbClr val="556D9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19"/>
          <p:cNvSpPr txBox="1"/>
          <p:nvPr/>
        </p:nvSpPr>
        <p:spPr>
          <a:xfrm>
            <a:off x="2316737" y="2630675"/>
            <a:ext cx="1786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Activated </a:t>
            </a:r>
            <a:endParaRPr b="1" sz="16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Lead</a:t>
            </a:r>
            <a:endParaRPr b="1" sz="16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cxnSp>
        <p:nvCxnSpPr>
          <p:cNvPr id="192" name="Google Shape;192;p19"/>
          <p:cNvCxnSpPr>
            <a:endCxn id="181" idx="2"/>
          </p:cNvCxnSpPr>
          <p:nvPr/>
        </p:nvCxnSpPr>
        <p:spPr>
          <a:xfrm flipH="1" rot="10800000">
            <a:off x="2017020" y="2007368"/>
            <a:ext cx="12300" cy="1625700"/>
          </a:xfrm>
          <a:prstGeom prst="straightConnector1">
            <a:avLst/>
          </a:prstGeom>
          <a:noFill/>
          <a:ln cap="flat" cmpd="sng" w="19050">
            <a:solidFill>
              <a:srgbClr val="556D9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19"/>
          <p:cNvSpPr txBox="1"/>
          <p:nvPr/>
        </p:nvSpPr>
        <p:spPr>
          <a:xfrm>
            <a:off x="4858585" y="2630675"/>
            <a:ext cx="2157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Prospective</a:t>
            </a:r>
            <a:endParaRPr b="1" sz="16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Buyer </a:t>
            </a:r>
            <a:br>
              <a:rPr b="1" lang="en" sz="16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</a:br>
            <a:endParaRPr b="1" sz="16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cxnSp>
        <p:nvCxnSpPr>
          <p:cNvPr id="194" name="Google Shape;194;p19"/>
          <p:cNvCxnSpPr/>
          <p:nvPr/>
        </p:nvCxnSpPr>
        <p:spPr>
          <a:xfrm rot="10800000">
            <a:off x="7112774" y="1917722"/>
            <a:ext cx="0" cy="1801200"/>
          </a:xfrm>
          <a:prstGeom prst="straightConnector1">
            <a:avLst/>
          </a:prstGeom>
          <a:noFill/>
          <a:ln cap="flat" cmpd="sng" w="19050">
            <a:solidFill>
              <a:srgbClr val="556D9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19"/>
          <p:cNvSpPr txBox="1"/>
          <p:nvPr/>
        </p:nvSpPr>
        <p:spPr>
          <a:xfrm>
            <a:off x="7329137" y="2632563"/>
            <a:ext cx="22656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Confirmed </a:t>
            </a:r>
            <a:endParaRPr b="1" sz="15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Buyer</a:t>
            </a:r>
            <a:endParaRPr b="1" sz="15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539687" y="2630675"/>
            <a:ext cx="22656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Prospective</a:t>
            </a:r>
            <a:endParaRPr b="1" sz="15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Lead</a:t>
            </a:r>
            <a:endParaRPr b="1" sz="15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1487900" y="1273550"/>
            <a:ext cx="2997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Intro Calls</a:t>
            </a:r>
            <a:endParaRPr b="1" sz="15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6597425" y="1263763"/>
            <a:ext cx="2997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Demo Calls</a:t>
            </a:r>
            <a:endParaRPr b="1" sz="15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"/>
          <p:cNvSpPr txBox="1"/>
          <p:nvPr>
            <p:ph type="title"/>
          </p:nvPr>
        </p:nvSpPr>
        <p:spPr>
          <a:xfrm>
            <a:off x="922000" y="73022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E599"/>
                </a:solidFill>
                <a:latin typeface="Poppins"/>
                <a:ea typeface="Poppins"/>
                <a:cs typeface="Poppins"/>
                <a:sym typeface="Poppins"/>
              </a:rPr>
              <a:t>First Problem to solve: Pipeline Volume</a:t>
            </a:r>
            <a:endParaRPr b="1" sz="2600">
              <a:solidFill>
                <a:srgbClr val="FFE5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20"/>
          <p:cNvSpPr txBox="1"/>
          <p:nvPr>
            <p:ph type="title"/>
          </p:nvPr>
        </p:nvSpPr>
        <p:spPr>
          <a:xfrm>
            <a:off x="922000" y="1587630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My recommendation to start off is with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 Organic Channels + 1 Paid ads channel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2CC"/>
                </a:solidFill>
                <a:latin typeface="Poppins"/>
                <a:ea typeface="Poppins"/>
                <a:cs typeface="Poppins"/>
                <a:sym typeface="Poppins"/>
              </a:rPr>
              <a:t>Main reasons why agency lack inbound leads: </a:t>
            </a:r>
            <a:endParaRPr sz="1600">
              <a:solidFill>
                <a:srgbClr val="FFF2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Offer is not strong enough for the industry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There is not a product market - fit 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